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omments/modernComment_106_0.xml" ContentType="application/vnd.ms-powerpoint.comment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modernComment_10D_0.xml" ContentType="application/vnd.ms-powerpoint.comment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nl-NL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D0E704A-642B-DBB5-03FF-1F7A58D51B85}" name="Potgens, Rick" initials="RP" userId="S::potgenr@Thiememeulenhoff.nl::8f4ae851-872c-42ae-8973-5173d6deea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  <a:fill>
          <a:solidFill>
            <a:schemeClr val="accent1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1500" y="5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omments/modernComment_106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3F9E63B-DC80-47AC-8A74-45FC1717501C}" authorId="{FD0E704A-642B-DBB5-03FF-1F7A58D51B85}" created="2025-12-08T18:02:02.388">
    <pc:sldMkLst xmlns:pc="http://schemas.microsoft.com/office/powerpoint/2013/main/command">
      <pc:docMk/>
      <pc:sldMk cId="0" sldId="262"/>
    </pc:sldMkLst>
    <p188:txBody>
      <a:bodyPr/>
      <a:lstStyle/>
      <a:p>
        <a:r>
          <a:rPr lang="nl-NL"/>
          <a:t>Niet heel belangrijk, maar hier staat toevallig een handje over de titel van Oefenen 2.</a:t>
        </a:r>
      </a:p>
    </p188:txBody>
  </p188:cm>
</p188:cmLst>
</file>

<file path=ppt/comments/modernComment_10D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6D0F864-0729-411D-9E58-93D0BF47C4F4}" authorId="{FD0E704A-642B-DBB5-03FF-1F7A58D51B85}" created="2025-12-08T18:03:12.611">
    <pc:sldMkLst xmlns:pc="http://schemas.microsoft.com/office/powerpoint/2013/main/command">
      <pc:docMk/>
      <pc:sldMk cId="0" sldId="269"/>
    </pc:sldMkLst>
    <p188:txBody>
      <a:bodyPr/>
      <a:lstStyle/>
      <a:p>
        <a:r>
          <a:rPr lang="nl-NL"/>
          <a:t>Je zou ervoor kunnen kiezen de vraagtekens de veranderen in ‘n.t.b.’. Dat oogt misschien net wat vriendelijker.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321245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28000434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n-US"/>
              <a:t>12/19/2025</a:t>
            </a:fld>
            <a:endParaRPr lang="en-US"/>
          </a:p>
        </p:txBody>
      </p:sp>
      <p:sp>
        <p:nvSpPr>
          <p:cNvPr id="1214078620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942574732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168825092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10916438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7955394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2921073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1895267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3AFDB76-8C8C-B2C4-4B6E-1E251AA1598A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7586213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4633944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5523343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426A09D-6D16-34D0-95B0-142A1905765B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1376974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0634604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5051196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5F08172-552D-A4A0-6691-94FA4B5D5141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291644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43253488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58704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92C60D3-B49D-4C8E-BA22-D6FF077573AA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18384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90442710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33964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0BF2D03-C1E1-109C-A549-6EBEB7782095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7424110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11541211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533034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CF42040-442D-4E92-B7C3-AC99BBD00A3D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73278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0798230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3656115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40C5532-31DA-BEF4-0A4D-E9B8F6ECE99C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4000661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5058813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7088069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64977D2-2FB9-D30B-D522-B039B8F647E7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727000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9545794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2242026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248BE2-344E-E28C-C1CB-D1079A8CCD16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413614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7399541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4024492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187E80-E0AC-BE94-C581-BE8BCCA02BBB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7117879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282910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736631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8F762F5-B930-F869-EF9C-0156C9F34C8D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905063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2953213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276174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2A8EC86-E6D2-D99F-80F4-CFD6FB85FE8B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8757333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66270699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2982965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CA7AAB4-35E6-5E92-02FC-48350B716351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346947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</p:spPr>
      </p:sp>
      <p:sp>
        <p:nvSpPr>
          <p:cNvPr id="198335877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6674563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0BFBEB1-76A9-D1FE-09AA-94FCF029A4BF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900603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36250691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00449551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26AF72C-58C8-7EAA-D720-EF9DB48FC7BC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826812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4094895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8759147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4496C7-7D07-9109-9674-D903A7B7C486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06719765" name="Title 1"/>
          <p:cNvSpPr>
            <a:spLocks noGrp="1"/>
          </p:cNvSpPr>
          <p:nvPr>
            <p:ph type="ctrTitle"/>
          </p:nvPr>
        </p:nvSpPr>
        <p:spPr bwMode="auto"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010313852" name="Subtitle 2"/>
          <p:cNvSpPr>
            <a:spLocks noGrp="1"/>
          </p:cNvSpPr>
          <p:nvPr>
            <p:ph type="subTitle" idx="1"/>
          </p:nvPr>
        </p:nvSpPr>
        <p:spPr bwMode="auto"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45029738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1577395139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8372392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805760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74140657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76319745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408542703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32020177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924439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6543673" y="365125"/>
            <a:ext cx="1971675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124941158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628650" y="365125"/>
            <a:ext cx="5800725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55468377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2090263480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7145078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881523" name="Rechthoek 25881522"/>
          <p:cNvSpPr/>
          <p:nvPr/>
        </p:nvSpPr>
        <p:spPr bwMode="auto">
          <a:xfrm>
            <a:off x="232713" y="204107"/>
            <a:ext cx="8694964" cy="6220277"/>
          </a:xfrm>
          <a:prstGeom prst="rect">
            <a:avLst/>
          </a:prstGeom>
          <a:solidFill>
            <a:srgbClr val="F3EFE7"/>
          </a:solidFill>
          <a:ln w="12699" cap="flat" cmpd="sng" algn="ctr">
            <a:solidFill>
              <a:srgbClr val="F3EFE7"/>
            </a:solidFill>
            <a:prstDash val="solid"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/>
          </a:p>
        </p:txBody>
      </p:sp>
      <p:sp>
        <p:nvSpPr>
          <p:cNvPr id="999686206" name="Title 1"/>
          <p:cNvSpPr>
            <a:spLocks noGrp="1"/>
          </p:cNvSpPr>
          <p:nvPr>
            <p:ph type="title"/>
          </p:nvPr>
        </p:nvSpPr>
        <p:spPr bwMode="auto">
          <a:xfrm>
            <a:off x="628650" y="365124"/>
            <a:ext cx="7886700" cy="573767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22975810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047749"/>
            <a:ext cx="7886700" cy="5129212"/>
          </a:xfrm>
        </p:spPr>
        <p:txBody>
          <a:bodyPr/>
          <a:lstStyle>
            <a:lvl1pPr>
              <a:buNone/>
              <a:defRPr sz="2600">
                <a:latin typeface="Aptos"/>
                <a:ea typeface="Aptos"/>
                <a:cs typeface="Aptos"/>
              </a:defRPr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lvl="0">
              <a:defRPr/>
            </a:pPr>
            <a:endParaRPr/>
          </a:p>
        </p:txBody>
      </p:sp>
      <p:pic>
        <p:nvPicPr>
          <p:cNvPr id="191373598" name="object 3"/>
          <p:cNvPicPr/>
          <p:nvPr userDrawn="1"/>
        </p:nvPicPr>
        <p:blipFill rotWithShape="1">
          <a:blip r:embed="rId2"/>
          <a:stretch/>
        </p:blipFill>
        <p:spPr bwMode="auto">
          <a:xfrm>
            <a:off x="4014167" y="6451598"/>
            <a:ext cx="995985" cy="386465"/>
          </a:xfrm>
          <a:prstGeom prst="rect">
            <a:avLst/>
          </a:prstGeom>
        </p:spPr>
      </p:pic>
      <p:sp>
        <p:nvSpPr>
          <p:cNvPr id="2098310312" name="Tekstvak 2098310311"/>
          <p:cNvSpPr txBox="1"/>
          <p:nvPr/>
        </p:nvSpPr>
        <p:spPr bwMode="auto">
          <a:xfrm>
            <a:off x="164678" y="6504213"/>
            <a:ext cx="1731706" cy="27467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nl" sz="1200">
                <a:latin typeface="Aptos"/>
                <a:ea typeface="Aptos"/>
                <a:cs typeface="Aptos"/>
              </a:rPr>
              <a:t>WND 2025</a:t>
            </a:r>
            <a:endParaRPr/>
          </a:p>
        </p:txBody>
      </p:sp>
      <p:sp>
        <p:nvSpPr>
          <p:cNvPr id="1301750465" name="Tekstvak 1301750464"/>
          <p:cNvSpPr txBox="1"/>
          <p:nvPr/>
        </p:nvSpPr>
        <p:spPr bwMode="auto">
          <a:xfrm>
            <a:off x="8179285" y="6545035"/>
            <a:ext cx="872656" cy="3051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r">
              <a:defRPr/>
            </a:pPr>
            <a:fld id="{AFBAD3B6-BC76-30B5-6E0D-0C03A44C9421}" type="slidenum">
              <a:rPr sz="1400">
                <a:latin typeface="Aptos"/>
                <a:ea typeface="Aptos"/>
                <a:cs typeface="Aptos"/>
              </a:rPr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3743935" name="Title 1"/>
          <p:cNvSpPr>
            <a:spLocks noGrp="1"/>
          </p:cNvSpPr>
          <p:nvPr>
            <p:ph type="title"/>
          </p:nvPr>
        </p:nvSpPr>
        <p:spPr bwMode="auto"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105550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2094749402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192535724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08693992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8465906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822175751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628650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1565537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29149" y="1825625"/>
            <a:ext cx="3886200" cy="435133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37956029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853935428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30127493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0752778" name="Title 1"/>
          <p:cNvSpPr>
            <a:spLocks noGrp="1"/>
          </p:cNvSpPr>
          <p:nvPr>
            <p:ph type="title"/>
          </p:nvPr>
        </p:nvSpPr>
        <p:spPr bwMode="auto">
          <a:xfrm>
            <a:off x="629841" y="365125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45829710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27901531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9841" y="2505074"/>
            <a:ext cx="386834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441343293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4629149" y="1681163"/>
            <a:ext cx="388739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3577181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4629149" y="2505074"/>
            <a:ext cx="3887390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95965428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1805905304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57155070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330187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2309263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72473576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35114936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50955758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191940714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62772990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98339669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731638278" name="Content Placeholder 2"/>
          <p:cNvSpPr>
            <a:spLocks noGrp="1"/>
          </p:cNvSpPr>
          <p:nvPr>
            <p:ph idx="1"/>
          </p:nvPr>
        </p:nvSpPr>
        <p:spPr bwMode="auto">
          <a:xfrm>
            <a:off x="3887390" y="987425"/>
            <a:ext cx="462914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425541190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1036585780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304933481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240329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5099407" name="Title 1"/>
          <p:cNvSpPr>
            <a:spLocks noGrp="1"/>
          </p:cNvSpPr>
          <p:nvPr>
            <p:ph type="title"/>
          </p:nvPr>
        </p:nvSpPr>
        <p:spPr bwMode="auto"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791273227" name="Picture Placeholder 2"/>
          <p:cNvSpPr>
            <a:spLocks noGrp="1" noChangeAspect="1"/>
          </p:cNvSpPr>
          <p:nvPr>
            <p:ph type="pic" idx="1"/>
          </p:nvPr>
        </p:nvSpPr>
        <p:spPr bwMode="auto">
          <a:xfrm>
            <a:off x="3887390" y="987425"/>
            <a:ext cx="4629149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</a:p>
        </p:txBody>
      </p:sp>
      <p:sp>
        <p:nvSpPr>
          <p:cNvPr id="197963815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608497037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1211826380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2844109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88783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167759347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73034091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n-US"/>
              <a:t>12/19/2025</a:t>
            </a:fld>
            <a:endParaRPr lang="en-US"/>
          </a:p>
        </p:txBody>
      </p:sp>
      <p:sp>
        <p:nvSpPr>
          <p:cNvPr id="1130997214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1664813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n-US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D_0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06_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2269878" name="Title 1"/>
          <p:cNvSpPr>
            <a:spLocks noGrp="1"/>
          </p:cNvSpPr>
          <p:nvPr>
            <p:ph type="title"/>
          </p:nvPr>
        </p:nvSpPr>
        <p:spPr bwMode="auto">
          <a:xfrm>
            <a:off x="586269" y="625078"/>
            <a:ext cx="7886700" cy="183058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 fontScale="90000" lnSpcReduction="2000"/>
          </a:bodyPr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b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</a:b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eDition maakt het verschil</a:t>
            </a:r>
            <a:b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</a:br>
            <a:b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</a:br>
            <a:r>
              <a:rPr lang="nl" sz="28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Evert-Jan Nijhof</a:t>
            </a:r>
            <a:br>
              <a:rPr sz="2800"/>
            </a:br>
            <a:r>
              <a:rPr lang="nl" sz="2200"/>
              <a:t>Eindredacteur eDition Systematische Natuurkunde</a:t>
            </a:r>
            <a:endParaRPr/>
          </a:p>
        </p:txBody>
      </p:sp>
      <p:pic>
        <p:nvPicPr>
          <p:cNvPr id="1530871836" name="Afbeelding 1530871835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851307" y="2917029"/>
            <a:ext cx="2408152" cy="3428999"/>
          </a:xfrm>
          <a:prstGeom prst="rect">
            <a:avLst/>
          </a:prstGeom>
        </p:spPr>
      </p:pic>
      <p:pic>
        <p:nvPicPr>
          <p:cNvPr id="98409784" name="Afbeelding 9840978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869655" y="2927448"/>
            <a:ext cx="2398337" cy="34081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9169257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/>
              <a:t>Voorbeeld gesloten opgave</a:t>
            </a:r>
            <a:endParaRPr/>
          </a:p>
        </p:txBody>
      </p:sp>
      <p:pic>
        <p:nvPicPr>
          <p:cNvPr id="1845760491" name="Afbeelding 184576049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904279" y="956369"/>
            <a:ext cx="7320299" cy="5242916"/>
          </a:xfrm>
          <a:prstGeom prst="rect">
            <a:avLst/>
          </a:prstGeom>
        </p:spPr>
      </p:pic>
      <p:pic>
        <p:nvPicPr>
          <p:cNvPr id="1385159110" name="Afbeelding 1385159109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558928" y="1417736"/>
            <a:ext cx="7097704" cy="4439244"/>
          </a:xfrm>
          <a:prstGeom prst="rect">
            <a:avLst/>
          </a:prstGeom>
          <a:ln w="38099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515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2306490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/>
              <a:t>Voorbeeld open opgave</a:t>
            </a:r>
            <a:endParaRPr/>
          </a:p>
        </p:txBody>
      </p:sp>
      <p:pic>
        <p:nvPicPr>
          <p:cNvPr id="1091592018" name="Afbeelding 109159201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49483" y="1147167"/>
            <a:ext cx="8245032" cy="3466504"/>
          </a:xfrm>
          <a:prstGeom prst="rect">
            <a:avLst/>
          </a:prstGeom>
        </p:spPr>
      </p:pic>
      <p:pic>
        <p:nvPicPr>
          <p:cNvPr id="594745090" name="Afbeelding 594745089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770459" y="925710"/>
            <a:ext cx="5910595" cy="5411855"/>
          </a:xfrm>
          <a:prstGeom prst="rect">
            <a:avLst/>
          </a:prstGeom>
          <a:ln w="28575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7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5535617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/>
              <a:t>Achtergronden van de uitdagingen</a:t>
            </a:r>
            <a:endParaRPr/>
          </a:p>
        </p:txBody>
      </p:sp>
      <p:sp>
        <p:nvSpPr>
          <p:cNvPr id="680481961" name="Content Placeholder 2"/>
          <p:cNvSpPr>
            <a:spLocks noGrp="1"/>
          </p:cNvSpPr>
          <p:nvPr>
            <p:ph idx="1"/>
          </p:nvPr>
        </p:nvSpPr>
        <p:spPr bwMode="auto">
          <a:xfrm>
            <a:off x="1103571" y="1102176"/>
            <a:ext cx="7048499" cy="512921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marL="371994" indent="-371994">
              <a:buFont typeface="Arial"/>
              <a:buChar char="•"/>
              <a:defRPr/>
            </a:pPr>
            <a:r>
              <a:rPr lang="nl">
                <a:latin typeface="Aptos"/>
                <a:ea typeface="Aptos"/>
                <a:cs typeface="Aptos"/>
              </a:rPr>
              <a:t>Vervangen de Oefenopgaven</a:t>
            </a:r>
            <a:endParaRPr>
              <a:latin typeface="Aptos"/>
              <a:cs typeface="Aptos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lang="nl">
                <a:latin typeface="Aptos"/>
                <a:ea typeface="Aptos"/>
                <a:cs typeface="Aptos"/>
              </a:rPr>
              <a:t>Zijn niet meer van hetzelfde, maar minder van wat anders</a:t>
            </a:r>
          </a:p>
          <a:p>
            <a:pPr marL="371994" indent="-371994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Passen bij het hoofdstuk, maar vallen buiten de examenstof</a:t>
            </a:r>
            <a:endParaRPr lang="nl">
              <a:latin typeface="Aptos"/>
              <a:ea typeface="Aptos"/>
              <a:cs typeface="Aptos"/>
            </a:endParaRPr>
          </a:p>
          <a:p>
            <a:pPr marL="371993" indent="-371993">
              <a:buFont typeface="Arial"/>
              <a:buChar char="•"/>
              <a:defRPr/>
            </a:pPr>
            <a:endParaRPr lang="nl">
              <a:latin typeface="Aptos"/>
              <a:ea typeface="Aptos"/>
              <a:cs typeface="Aptos"/>
            </a:endParaRPr>
          </a:p>
          <a:p>
            <a:pPr marL="371993" indent="-371993">
              <a:buFont typeface="Arial"/>
              <a:buChar char="•"/>
              <a:defRPr/>
            </a:pPr>
            <a:r>
              <a:rPr lang="nl">
                <a:latin typeface="Aptos"/>
                <a:ea typeface="Aptos"/>
                <a:cs typeface="Aptos"/>
              </a:rPr>
              <a:t>Vergen extra creativiteit, inzicht en/of reken-vaardigheid</a:t>
            </a:r>
          </a:p>
          <a:p>
            <a:pPr>
              <a:defRPr/>
            </a:pPr>
            <a:endParaRPr>
              <a:latin typeface="Aptos"/>
              <a:cs typeface="Aptos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lang="nl">
                <a:latin typeface="Aptos"/>
                <a:ea typeface="Aptos"/>
                <a:cs typeface="Aptos"/>
              </a:rPr>
              <a:t>Vergemakkelijken de overstap van het havo naar het vwo</a:t>
            </a:r>
            <a:endParaRPr>
              <a:latin typeface="Aptos"/>
              <a:cs typeface="Aptos"/>
            </a:endParaRPr>
          </a:p>
          <a:p>
            <a:pPr marL="371994" indent="-371994">
              <a:buFont typeface="Arial"/>
              <a:buChar char="•"/>
              <a:defRPr/>
            </a:pPr>
            <a:r>
              <a:rPr lang="nl">
                <a:latin typeface="Aptos"/>
                <a:ea typeface="Aptos"/>
                <a:cs typeface="Aptos"/>
              </a:rPr>
              <a:t>Brengen uitdagingen voor de betere vwo-leerling</a:t>
            </a:r>
            <a:endParaRPr>
              <a:latin typeface="Aptos"/>
              <a:cs typeface="Apto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0056276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Uitdagingen Havo</a:t>
            </a:r>
            <a:endParaRPr/>
          </a:p>
        </p:txBody>
      </p:sp>
      <p:graphicFrame>
        <p:nvGraphicFramePr>
          <p:cNvPr id="1754806987" name="Tabel 1754806986"/>
          <p:cNvGraphicFramePr>
            <a:graphicFrameLocks/>
          </p:cNvGraphicFramePr>
          <p:nvPr/>
        </p:nvGraphicFramePr>
        <p:xfrm>
          <a:off x="906495" y="1045263"/>
          <a:ext cx="7488931" cy="52641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0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354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635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74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Hfdst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b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Titel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b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Uitdaging 1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b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Uitdaging 2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b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0433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</a:t>
                      </a:r>
                      <a:endParaRPr lang="nl-NL" sz="1600" b="0" i="0" u="none" strike="noStrike" cap="none" spc="0">
                        <a:solidFill/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Basisvaardigheden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Diagrammen: van krom naar recht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36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2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Beweging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Bewegingsvergelijkingen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Horizontale worp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4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3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Krachten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Weerstandskrachten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Berekeningen bij het ontbinden van krachten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2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4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Krachtwetten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Gewicht in het zonnestelsel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Traagheidsmoment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6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5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Warmte en temperatuur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Uitrekken van materialen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Spanning en rek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2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6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Gebruik van elektriciteit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Condensator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Regelbare weerstand als spanningsdeler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2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7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Onderzoeken en ontwerpen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230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8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Arbeid en energie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Arbeid van een 'schuine' kracht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Gravitatie-energie; </a:t>
                      </a:r>
                      <a:r>
                        <a:rPr lang="nl-NL"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ontsnappingssnelheid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115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9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Trillingen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Fase en faseverschil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Interferentie  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362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10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Medische beeldvorming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MRI en PET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Tomografie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043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11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Zonnestelsel en heelal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nl"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Middelpuntzoekende </a:t>
                      </a: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kracht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6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Afstanden in het heelal</a:t>
                      </a:r>
                      <a:endParaRPr sz="16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037034" name="Title 1"/>
          <p:cNvSpPr>
            <a:spLocks noGrp="1"/>
          </p:cNvSpPr>
          <p:nvPr>
            <p:ph type="title"/>
          </p:nvPr>
        </p:nvSpPr>
        <p:spPr bwMode="auto">
          <a:xfrm>
            <a:off x="630597" y="290709"/>
            <a:ext cx="7886700" cy="57376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Uitdagingen Vwo</a:t>
            </a:r>
            <a:endParaRPr sz="3600" b="1">
              <a:latin typeface="Aptos"/>
              <a:ea typeface="Aptos"/>
              <a:cs typeface="Aptos"/>
            </a:endParaRPr>
          </a:p>
        </p:txBody>
      </p:sp>
      <p:graphicFrame>
        <p:nvGraphicFramePr>
          <p:cNvPr id="267994291" name="Tabel 267994290"/>
          <p:cNvGraphicFramePr>
            <a:graphicFrameLocks/>
          </p:cNvGraphicFramePr>
          <p:nvPr/>
        </p:nvGraphicFramePr>
        <p:xfrm>
          <a:off x="325798" y="878084"/>
          <a:ext cx="8496293" cy="54601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6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35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162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Hfdst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Titel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Uitdaging 1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1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Uitdaging 2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9522" algn="ctr"/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Basisvaardigheden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Meetonzekerheden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9522" algn="ctr"/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2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Beweging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Bewegingsvergelijkingen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Kromlijnige bewegingen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3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Krachten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Momenten en hefbomen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Traagheidsmoment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23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4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Eigenschappen van stoffen en materialen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Uitzetten van materialen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Algemene gaswet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23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5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Elektrische systemen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Condensator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Regelbare weerstand als spanningsdeler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23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6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Cirkelbeweging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Momenten en het traagheidsmoment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23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7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Onderzoeken en ontwerpen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-------------------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23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8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Arbeid en energie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Wet van Bernoulli 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Botsingen en impuls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9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nl"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Trillingen</a:t>
                      </a:r>
                      <a:r>
                        <a:rPr lang="nl-NL"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 en golven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Modelleren met trillingen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Dopplereffect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10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Elektromagnetisme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Potentiaal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Wet van Lenz; transformator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2238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11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Medische beeldvorming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Tomografie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???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12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Astrofysica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???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???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12699" algn="ctr"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119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13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Quantumwereld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???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800" b="0" i="0" u="none">
                          <a:solidFill>
                            <a:srgbClr val="000000"/>
                          </a:solidFill>
                          <a:latin typeface="Aptos"/>
                          <a:ea typeface="Aptos"/>
                          <a:cs typeface="Aptos"/>
                        </a:rPr>
                        <a:t>???</a:t>
                      </a:r>
                      <a:endParaRPr sz="1800">
                        <a:latin typeface="Aptos"/>
                        <a:cs typeface="Aptos"/>
                      </a:endParaRPr>
                    </a:p>
                  </a:txBody>
                  <a:tcPr marL="0" marR="0" marT="0" marB="0" anchor="ctr">
                    <a:lnL w="12699" algn="ctr">
                      <a:noFill/>
                    </a:lnL>
                    <a:lnR w="12699" algn="ctr">
                      <a:noFill/>
                    </a:lnR>
                    <a:lnT w="12699" algn="ctr">
                      <a:noFill/>
                    </a:lnT>
                    <a:lnB w="9522" algn="ctr"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936167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/>
              <a:t>Voorbeeld Uitdaging vwo</a:t>
            </a:r>
            <a:endParaRPr/>
          </a:p>
        </p:txBody>
      </p:sp>
      <p:pic>
        <p:nvPicPr>
          <p:cNvPr id="806021682" name="Afbeelding 806021681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250156" y="919757"/>
            <a:ext cx="6752909" cy="537567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5046786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Voorbeeld Uitdaging vwo</a:t>
            </a:r>
            <a:endParaRPr/>
          </a:p>
        </p:txBody>
      </p:sp>
      <p:pic>
        <p:nvPicPr>
          <p:cNvPr id="1234290088" name="Afbeelding 123429008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133474" y="1144785"/>
            <a:ext cx="6877049" cy="3228975"/>
          </a:xfrm>
          <a:prstGeom prst="rect">
            <a:avLst/>
          </a:prstGeom>
        </p:spPr>
      </p:pic>
      <p:pic>
        <p:nvPicPr>
          <p:cNvPr id="1042955358" name="Afbeelding 1042955357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141214" y="4353519"/>
            <a:ext cx="6869310" cy="1276349"/>
          </a:xfrm>
          <a:prstGeom prst="rect">
            <a:avLst/>
          </a:prstGeom>
        </p:spPr>
      </p:pic>
      <p:pic>
        <p:nvPicPr>
          <p:cNvPr id="61146202" name="Afbeelding 61146201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1456729" y="1472802"/>
            <a:ext cx="6641043" cy="4814951"/>
          </a:xfrm>
          <a:prstGeom prst="rect">
            <a:avLst/>
          </a:prstGeom>
          <a:ln w="28575">
            <a:solidFill>
              <a:schemeClr val="accent1">
                <a:lumMod val="50196"/>
              </a:schemeClr>
            </a:solidFill>
            <a:prstDash val="solid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46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036760" name="Title 1"/>
          <p:cNvSpPr>
            <a:spLocks noGrp="1"/>
          </p:cNvSpPr>
          <p:nvPr>
            <p:ph type="title"/>
          </p:nvPr>
        </p:nvSpPr>
        <p:spPr bwMode="auto">
          <a:xfrm>
            <a:off x="628650" y="365124"/>
            <a:ext cx="7886700" cy="573767"/>
          </a:xfrm>
        </p:spPr>
        <p:txBody>
          <a:bodyPr/>
          <a:lstStyle>
            <a:lvl1pPr algn="ctr">
              <a:defRPr sz="28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/>
              <a:t>Inhoud</a:t>
            </a:r>
            <a:endParaRPr sz="3600"/>
          </a:p>
        </p:txBody>
      </p:sp>
      <p:sp>
        <p:nvSpPr>
          <p:cNvPr id="629096563" name="Content Placeholder 2"/>
          <p:cNvSpPr>
            <a:spLocks noGrp="1"/>
          </p:cNvSpPr>
          <p:nvPr>
            <p:ph idx="1"/>
          </p:nvPr>
        </p:nvSpPr>
        <p:spPr bwMode="auto">
          <a:xfrm>
            <a:off x="2114882" y="1345406"/>
            <a:ext cx="5045273" cy="439935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 fontScale="90000" lnSpcReduction="2000"/>
          </a:bodyPr>
          <a:lstStyle>
            <a:lvl1pPr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Overzicht van eDition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Voorbeeld vwo4 hoofdstuk 3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Resultatenoverzicht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Voorbeeld: gesloten opgave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Voorbeeld: open opgave</a:t>
            </a:r>
            <a:endParaRPr sz="2600">
              <a:latin typeface="Aptos"/>
              <a:cs typeface="Aptos"/>
            </a:endParaRPr>
          </a:p>
          <a:p>
            <a:pPr marL="327933" indent="-327933">
              <a:buFont typeface="Arial"/>
              <a:buChar char="•"/>
              <a:defRPr/>
            </a:pPr>
            <a:r>
              <a:rPr lang="nl" sz="2600">
                <a:latin typeface="Aptos"/>
                <a:cs typeface="Aptos"/>
              </a:rPr>
              <a:t>Uitdagingen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Uitdagingen havo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Uitdagingen vwo</a:t>
            </a:r>
            <a:endParaRPr sz="2600">
              <a:latin typeface="Aptos"/>
              <a:cs typeface="Aptos"/>
            </a:endParaRPr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Voorbeeld: traagheidsmoment</a:t>
            </a:r>
            <a:endParaRPr/>
          </a:p>
          <a:p>
            <a:pPr marL="327935" indent="-327935">
              <a:buFont typeface="Arial"/>
              <a:buChar char="•"/>
              <a:defRPr/>
            </a:pPr>
            <a:r>
              <a:rPr lang="nl" sz="2600" b="0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Uitproberen</a:t>
            </a:r>
            <a:endParaRPr sz="2600">
              <a:latin typeface="Aptos"/>
              <a:cs typeface="Apto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cxnSp>
        <p:nvCxnSpPr>
          <p:cNvPr id="328794961" name="Verbindingslijn: gebogen 328794960"/>
          <p:cNvCxnSpPr/>
          <p:nvPr/>
        </p:nvCxnSpPr>
        <p:spPr bwMode="auto">
          <a:xfrm rot="5399909" flipH="1" flipV="1">
            <a:off x="3476556" y="2649179"/>
            <a:ext cx="446616" cy="894141"/>
          </a:xfrm>
          <a:prstGeom prst="bentConnector5">
            <a:avLst>
              <a:gd name="adj1" fmla="val 50000"/>
              <a:gd name="adj2" fmla="val 39296"/>
              <a:gd name="adj3" fmla="val 50000"/>
            </a:avLst>
          </a:prstGeom>
          <a:ln w="38099" cap="flat" cmpd="sng" algn="ctr">
            <a:solidFill>
              <a:srgbClr val="002060"/>
            </a:solidFill>
            <a:prstDash val="solid"/>
            <a:miter lim="800000"/>
            <a:headEnd type="triangle"/>
            <a:tailEnd type="none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437242" name="Title 1"/>
          <p:cNvSpPr>
            <a:spLocks noGrp="1"/>
          </p:cNvSpPr>
          <p:nvPr>
            <p:ph type="title"/>
          </p:nvPr>
        </p:nvSpPr>
        <p:spPr bwMode="auto">
          <a:xfrm>
            <a:off x="628650" y="365124"/>
            <a:ext cx="7886700" cy="573767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Overzicht eDition</a:t>
            </a:r>
            <a:endParaRPr/>
          </a:p>
        </p:txBody>
      </p:sp>
      <p:sp>
        <p:nvSpPr>
          <p:cNvPr id="417837530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1047749"/>
            <a:ext cx="7886700" cy="5129212"/>
          </a:xfrm>
        </p:spPr>
        <p:txBody>
          <a:bodyPr/>
          <a:lstStyle>
            <a:lvl1pPr>
              <a:buNone/>
              <a:defRPr sz="2600"/>
            </a:lvl1pPr>
            <a:lvl2pPr>
              <a:defRPr sz="2600"/>
            </a:lvl2pPr>
            <a:lvl3pPr>
              <a:defRPr sz="2600"/>
            </a:lvl3pPr>
            <a:lvl4pPr>
              <a:defRPr sz="2600"/>
            </a:lvl4pPr>
            <a:lvl5pPr>
              <a:defRPr sz="2600"/>
            </a:lvl5pPr>
          </a:lstStyle>
          <a:p>
            <a:pPr>
              <a:defRPr/>
            </a:pPr>
            <a:r>
              <a:rPr lang="nl"/>
              <a:t> </a:t>
            </a:r>
            <a:endParaRPr/>
          </a:p>
        </p:txBody>
      </p:sp>
      <p:grpSp>
        <p:nvGrpSpPr>
          <p:cNvPr id="1356678954" name="Groep 1356678953"/>
          <p:cNvGrpSpPr/>
          <p:nvPr/>
        </p:nvGrpSpPr>
        <p:grpSpPr bwMode="auto">
          <a:xfrm>
            <a:off x="1019673" y="1515563"/>
            <a:ext cx="6318833" cy="4128025"/>
            <a:chOff x="0" y="0"/>
            <a:chExt cx="6318833" cy="4128025"/>
          </a:xfrm>
        </p:grpSpPr>
        <p:cxnSp>
          <p:nvCxnSpPr>
            <p:cNvPr id="1483715396" name="Line 1603214756"/>
            <p:cNvCxnSpPr/>
            <p:nvPr/>
          </p:nvCxnSpPr>
          <p:spPr bwMode="auto">
            <a:xfrm rot="5399942">
              <a:off x="3259193" y="644391"/>
              <a:ext cx="501648" cy="0"/>
            </a:xfrm>
            <a:prstGeom prst="line">
              <a:avLst/>
            </a:prstGeom>
            <a:ln w="38099" cap="flat" cmpd="sng" algn="ctr">
              <a:solidFill>
                <a:schemeClr val="accent5">
                  <a:lumMod val="50196"/>
                </a:schemeClr>
              </a:solidFill>
              <a:prstDash val="solid"/>
              <a:miter lim="800000"/>
              <a:tailEnd type="triangl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4854555" name="Line 1603214756"/>
            <p:cNvCxnSpPr/>
            <p:nvPr/>
          </p:nvCxnSpPr>
          <p:spPr bwMode="auto">
            <a:xfrm rot="5399942">
              <a:off x="1968027" y="2489065"/>
              <a:ext cx="501647" cy="0"/>
            </a:xfrm>
            <a:prstGeom prst="line">
              <a:avLst/>
            </a:prstGeom>
            <a:ln w="38099" cap="flat" cmpd="sng" algn="ctr">
              <a:solidFill>
                <a:schemeClr val="accent5">
                  <a:lumMod val="50196"/>
                </a:schemeClr>
              </a:solidFill>
              <a:prstDash val="solid"/>
              <a:miter lim="800000"/>
              <a:tailEnd type="triangl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235022" name="Line 1603214756"/>
            <p:cNvCxnSpPr/>
            <p:nvPr/>
          </p:nvCxnSpPr>
          <p:spPr bwMode="auto">
            <a:xfrm rot="5399942">
              <a:off x="4417010" y="2489065"/>
              <a:ext cx="501647" cy="0"/>
            </a:xfrm>
            <a:prstGeom prst="line">
              <a:avLst/>
            </a:prstGeom>
            <a:ln w="38099" cap="flat" cmpd="sng" algn="ctr">
              <a:solidFill>
                <a:schemeClr val="accent5">
                  <a:lumMod val="50196"/>
                </a:schemeClr>
              </a:solidFill>
              <a:prstDash val="solid"/>
              <a:miter lim="800000"/>
              <a:tailEnd type="triangl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0430110" name="Stroomdiagram: Alternatief proces 360430109"/>
            <p:cNvSpPr/>
            <p:nvPr/>
          </p:nvSpPr>
          <p:spPr bwMode="auto">
            <a:xfrm>
              <a:off x="2811518" y="0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Introductie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143052948" name="Stroomdiagram: Alternatief proces 143052947"/>
            <p:cNvSpPr/>
            <p:nvPr/>
          </p:nvSpPr>
          <p:spPr bwMode="auto">
            <a:xfrm>
              <a:off x="2794941" y="924982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Voorkennis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365072570" name="Stroomdiagram: Alternatief proces 365072569"/>
            <p:cNvSpPr/>
            <p:nvPr/>
          </p:nvSpPr>
          <p:spPr bwMode="auto">
            <a:xfrm>
              <a:off x="1520352" y="1844673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Oefenen 1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625089633" name="Stroomdiagram: Alternatief proces 625089632"/>
            <p:cNvSpPr/>
            <p:nvPr/>
          </p:nvSpPr>
          <p:spPr bwMode="auto">
            <a:xfrm>
              <a:off x="3969335" y="1844673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Uitdaging 1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229770637" name="Stroomdiagram: Alternatief proces 229770636"/>
            <p:cNvSpPr/>
            <p:nvPr/>
          </p:nvSpPr>
          <p:spPr bwMode="auto">
            <a:xfrm>
              <a:off x="1520352" y="2780239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Oefenen 2</a:t>
              </a:r>
              <a:endParaRPr>
                <a:solidFill>
                  <a:srgbClr val="FFFF00"/>
                </a:solidFill>
                <a:latin typeface="Aptos"/>
                <a:cs typeface="Aptos"/>
              </a:endParaRPr>
            </a:p>
          </p:txBody>
        </p:sp>
        <p:sp>
          <p:nvSpPr>
            <p:cNvPr id="1848473132" name="Stroomdiagram: Alternatief proces 1848473131"/>
            <p:cNvSpPr/>
            <p:nvPr/>
          </p:nvSpPr>
          <p:spPr bwMode="auto">
            <a:xfrm>
              <a:off x="3969335" y="2780239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Uitdaging 2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1535917471" name="Stroomdiagram: Alternatief proces 1535917470"/>
            <p:cNvSpPr/>
            <p:nvPr/>
          </p:nvSpPr>
          <p:spPr bwMode="auto">
            <a:xfrm>
              <a:off x="2782694" y="3704692"/>
              <a:ext cx="1396998" cy="423333"/>
            </a:xfrm>
            <a:prstGeom prst="flowChartAlternate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>
                  <a:solidFill>
                    <a:srgbClr val="FFFF00"/>
                  </a:solidFill>
                  <a:latin typeface="Aptos"/>
                  <a:ea typeface="Aptos"/>
                  <a:cs typeface="Aptos"/>
                </a:rPr>
                <a:t>Zelftoets</a:t>
              </a:r>
              <a:endParaRPr>
                <a:solidFill>
                  <a:srgbClr val="FFFF00"/>
                </a:solidFill>
                <a:latin typeface="Aptos"/>
                <a:cs typeface="Aptos"/>
              </a:endParaRPr>
            </a:p>
          </p:txBody>
        </p:sp>
        <p:sp>
          <p:nvSpPr>
            <p:cNvPr id="1731175436" name="Stroomdiagram: Meerdere documenten 1731175435"/>
            <p:cNvSpPr/>
            <p:nvPr/>
          </p:nvSpPr>
          <p:spPr bwMode="auto">
            <a:xfrm>
              <a:off x="4473102" y="52915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ea typeface="Aptos"/>
                  <a:cs typeface="Aptos"/>
                </a:rPr>
                <a:t>3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711902286" name="Verbindingslijn: gebogen 711902285"/>
            <p:cNvCxnSpPr/>
            <p:nvPr/>
          </p:nvCxnSpPr>
          <p:spPr bwMode="auto">
            <a:xfrm rot="16199932" flipH="1">
              <a:off x="3968632" y="1119250"/>
              <a:ext cx="446616" cy="894141"/>
            </a:xfrm>
            <a:prstGeom prst="bentConnector5">
              <a:avLst>
                <a:gd name="adj1" fmla="val 50000"/>
                <a:gd name="adj2" fmla="val 50422"/>
                <a:gd name="adj3" fmla="val 50000"/>
              </a:avLst>
            </a:prstGeom>
            <a:ln w="38099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triangl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4529273" name="Rechte verbindingslijn 1294529272"/>
            <p:cNvCxnSpPr/>
            <p:nvPr/>
          </p:nvCxnSpPr>
          <p:spPr bwMode="auto">
            <a:xfrm>
              <a:off x="4208518" y="214311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86021751" name="Stroomdiagram: Meerdere documenten 1586021750"/>
            <p:cNvSpPr/>
            <p:nvPr/>
          </p:nvSpPr>
          <p:spPr bwMode="auto">
            <a:xfrm>
              <a:off x="4456524" y="972607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ea typeface="Aptos"/>
                  <a:cs typeface="Aptos"/>
                </a:rPr>
                <a:t>3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1394123815" name="Rechte verbindingslijn 1394123814"/>
            <p:cNvCxnSpPr/>
            <p:nvPr/>
          </p:nvCxnSpPr>
          <p:spPr bwMode="auto">
            <a:xfrm>
              <a:off x="4191941" y="1134003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0137746" name="Stroomdiagram: Meerdere documenten 380137745"/>
            <p:cNvSpPr/>
            <p:nvPr/>
          </p:nvSpPr>
          <p:spPr bwMode="auto">
            <a:xfrm>
              <a:off x="5630918" y="1892298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ea typeface="Aptos"/>
                  <a:cs typeface="Aptos"/>
                </a:rPr>
                <a:t>3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54541123" name="Rechte verbindingslijn 54541122"/>
            <p:cNvCxnSpPr/>
            <p:nvPr/>
          </p:nvCxnSpPr>
          <p:spPr bwMode="auto">
            <a:xfrm>
              <a:off x="5366334" y="2053693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1397056" name="Stroomdiagram: Meerdere documenten 1071397055"/>
            <p:cNvSpPr/>
            <p:nvPr/>
          </p:nvSpPr>
          <p:spPr bwMode="auto">
            <a:xfrm>
              <a:off x="5630918" y="2827864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ea typeface="Aptos"/>
                  <a:cs typeface="Aptos"/>
                </a:rPr>
                <a:t>3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916438430" name="Rechte verbindingslijn 916438429"/>
            <p:cNvCxnSpPr/>
            <p:nvPr/>
          </p:nvCxnSpPr>
          <p:spPr bwMode="auto">
            <a:xfrm>
              <a:off x="5366334" y="2989260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10144458" name="Stroomdiagram: Meerdere documenten 1410144457"/>
            <p:cNvSpPr/>
            <p:nvPr/>
          </p:nvSpPr>
          <p:spPr bwMode="auto">
            <a:xfrm>
              <a:off x="4473102" y="3752318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cs typeface="Aptos"/>
                </a:rPr>
                <a:t>10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1084366835" name="Rechte verbindingslijn 1084366834"/>
            <p:cNvCxnSpPr/>
            <p:nvPr/>
          </p:nvCxnSpPr>
          <p:spPr bwMode="auto">
            <a:xfrm>
              <a:off x="4193636" y="3966631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97209096" name="Stroomdiagram: Meerdere documenten 1397209095"/>
            <p:cNvSpPr/>
            <p:nvPr/>
          </p:nvSpPr>
          <p:spPr bwMode="auto">
            <a:xfrm>
              <a:off x="3181935" y="1894944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cs typeface="Aptos"/>
                </a:rPr>
                <a:t>10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1553857381" name="Rechte verbindingslijn 1553857380"/>
            <p:cNvCxnSpPr/>
            <p:nvPr/>
          </p:nvCxnSpPr>
          <p:spPr bwMode="auto">
            <a:xfrm>
              <a:off x="2917352" y="2056340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08523821" name="Stroomdiagram: Meerdere documenten 1208523820"/>
            <p:cNvSpPr/>
            <p:nvPr/>
          </p:nvSpPr>
          <p:spPr bwMode="auto">
            <a:xfrm>
              <a:off x="3181935" y="2830510"/>
              <a:ext cx="687915" cy="328081"/>
            </a:xfrm>
            <a:prstGeom prst="flowChartMultidocumen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nl" sz="1400">
                  <a:solidFill>
                    <a:schemeClr val="tx1"/>
                  </a:solidFill>
                  <a:latin typeface="Aptos"/>
                  <a:cs typeface="Aptos"/>
                </a:rPr>
                <a:t>10</a:t>
              </a:r>
              <a:endParaRPr sz="1400">
                <a:latin typeface="Aptos"/>
                <a:cs typeface="Aptos"/>
              </a:endParaRPr>
            </a:p>
          </p:txBody>
        </p:sp>
        <p:cxnSp>
          <p:nvCxnSpPr>
            <p:cNvPr id="2036036837" name="Rechte verbindingslijn 2036036836"/>
            <p:cNvCxnSpPr/>
            <p:nvPr/>
          </p:nvCxnSpPr>
          <p:spPr bwMode="auto">
            <a:xfrm>
              <a:off x="2917352" y="2991906"/>
              <a:ext cx="264582" cy="0"/>
            </a:xfrm>
            <a:prstGeom prst="line">
              <a:avLst/>
            </a:prstGeom>
            <a:ln w="38099" cap="flat" cmpd="sng" algn="ctr">
              <a:solidFill>
                <a:srgbClr val="002060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2959592" name="Verbindingslijn: gebogen 1772959591"/>
            <p:cNvCxnSpPr/>
            <p:nvPr/>
          </p:nvCxnSpPr>
          <p:spPr bwMode="auto">
            <a:xfrm rot="5399942" flipH="1" flipV="1">
              <a:off x="3997455" y="2991484"/>
              <a:ext cx="446616" cy="894141"/>
            </a:xfrm>
            <a:prstGeom prst="bentConnector5">
              <a:avLst>
                <a:gd name="adj1" fmla="val 50000"/>
                <a:gd name="adj2" fmla="val 39296"/>
                <a:gd name="adj3" fmla="val 50000"/>
              </a:avLst>
            </a:prstGeom>
            <a:ln w="38099" cap="flat" cmpd="sng" algn="ctr">
              <a:solidFill>
                <a:srgbClr val="002060"/>
              </a:solidFill>
              <a:prstDash val="solid"/>
              <a:miter lim="800000"/>
              <a:headEnd type="triangle"/>
              <a:tailEnd type="non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3907984" name="Verbindingslijn: gebogen 923907983"/>
            <p:cNvCxnSpPr/>
            <p:nvPr/>
          </p:nvCxnSpPr>
          <p:spPr bwMode="auto">
            <a:xfrm rot="16199932" flipH="1">
              <a:off x="2442615" y="2978752"/>
              <a:ext cx="446616" cy="894141"/>
            </a:xfrm>
            <a:prstGeom prst="bentConnector5">
              <a:avLst>
                <a:gd name="adj1" fmla="val 50000"/>
                <a:gd name="adj2" fmla="val 50422"/>
                <a:gd name="adj3" fmla="val 50000"/>
              </a:avLst>
            </a:prstGeom>
            <a:ln w="38099" cap="flat" cmpd="sng" algn="ctr">
              <a:solidFill>
                <a:srgbClr val="002060"/>
              </a:solidFill>
              <a:prstDash val="solid"/>
              <a:miter lim="800000"/>
              <a:headEnd type="none"/>
              <a:tailEnd type="triangle" len="med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6639858" name="Vierkante haak links 626639857"/>
            <p:cNvSpPr/>
            <p:nvPr/>
          </p:nvSpPr>
          <p:spPr bwMode="auto">
            <a:xfrm>
              <a:off x="1097018" y="2058985"/>
              <a:ext cx="264582" cy="983720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463293665" name="Vierkante haak links 463293664"/>
            <p:cNvSpPr/>
            <p:nvPr/>
          </p:nvSpPr>
          <p:spPr bwMode="auto">
            <a:xfrm>
              <a:off x="1097018" y="3736973"/>
              <a:ext cx="264582" cy="313761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352051425" name="Vierkante haak links 1352051424"/>
            <p:cNvSpPr/>
            <p:nvPr/>
          </p:nvSpPr>
          <p:spPr bwMode="auto">
            <a:xfrm>
              <a:off x="1097018" y="182296"/>
              <a:ext cx="264582" cy="983719"/>
            </a:xfrm>
            <a:prstGeom prst="leftBracket">
              <a:avLst>
                <a:gd name="adj" fmla="val 8333"/>
              </a:avLst>
            </a:prstGeom>
            <a:ln w="285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>
                <a:shade val="50000"/>
              </a:schemeClr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900427455" name="Tekstvak 900427454"/>
            <p:cNvSpPr txBox="1"/>
            <p:nvPr/>
          </p:nvSpPr>
          <p:spPr bwMode="auto">
            <a:xfrm>
              <a:off x="213636" y="332167"/>
              <a:ext cx="842045" cy="640440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r">
                <a:defRPr/>
              </a:pPr>
              <a:r>
                <a:rPr lang="nl">
                  <a:latin typeface="Aptos"/>
                  <a:ea typeface="Aptos"/>
                  <a:cs typeface="Aptos"/>
                </a:rPr>
                <a:t>Start-</a:t>
              </a:r>
              <a:endParaRPr>
                <a:latin typeface="Aptos"/>
                <a:cs typeface="Aptos"/>
              </a:endParaRPr>
            </a:p>
            <a:p>
              <a:pPr>
                <a:defRPr/>
              </a:pPr>
              <a:r>
                <a:rPr lang="nl">
                  <a:latin typeface="Aptos"/>
                  <a:ea typeface="Aptos"/>
                  <a:cs typeface="Aptos"/>
                </a:rPr>
                <a:t>vragen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1680740163" name="Tekstvak 1680740162"/>
            <p:cNvSpPr txBox="1"/>
            <p:nvPr/>
          </p:nvSpPr>
          <p:spPr bwMode="auto">
            <a:xfrm>
              <a:off x="205547" y="2230626"/>
              <a:ext cx="902991" cy="640440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r">
                <a:defRPr/>
              </a:pPr>
              <a:r>
                <a:rPr lang="nl">
                  <a:latin typeface="Aptos"/>
                  <a:ea typeface="Aptos"/>
                  <a:cs typeface="Aptos"/>
                </a:rPr>
                <a:t>Verder</a:t>
              </a:r>
              <a:endParaRPr>
                <a:latin typeface="Aptos"/>
                <a:cs typeface="Aptos"/>
              </a:endParaRPr>
            </a:p>
            <a:p>
              <a:pPr algn="r">
                <a:defRPr/>
              </a:pPr>
              <a:r>
                <a:rPr lang="nl">
                  <a:latin typeface="Aptos"/>
                  <a:ea typeface="Aptos"/>
                  <a:cs typeface="Aptos"/>
                </a:rPr>
                <a:t>werken</a:t>
              </a:r>
              <a:endParaRPr>
                <a:latin typeface="Aptos"/>
                <a:cs typeface="Aptos"/>
              </a:endParaRPr>
            </a:p>
          </p:txBody>
        </p:sp>
        <p:sp>
          <p:nvSpPr>
            <p:cNvPr id="1082328420" name="Tekstvak 1082328419"/>
            <p:cNvSpPr txBox="1"/>
            <p:nvPr/>
          </p:nvSpPr>
          <p:spPr bwMode="auto">
            <a:xfrm>
              <a:off x="0" y="3684056"/>
              <a:ext cx="1055683" cy="366119"/>
            </a:xfrm>
            <a:prstGeom prst="rect">
              <a:avLst/>
            </a:prstGeom>
            <a:noFill/>
          </p:spPr>
          <p:txBody>
            <a:bodyPr vertOverflow="overflow" horzOverflow="overflow" vert="horz" wrap="none" lIns="91440" tIns="45720" rIns="91440" bIns="45720" numCol="1" spcCol="0" rtlCol="0" fromWordArt="0" anchor="t" anchorCtr="0" forceAA="0" compatLnSpc="0">
              <a:spAutoFit/>
            </a:bodyPr>
            <a:lstStyle/>
            <a:p>
              <a:pPr algn="r">
                <a:defRPr/>
              </a:pPr>
              <a:r>
                <a:rPr lang="nl">
                  <a:latin typeface="Aptos"/>
                  <a:ea typeface="Aptos"/>
                  <a:cs typeface="Aptos"/>
                </a:rPr>
                <a:t>Zelftoets</a:t>
              </a:r>
              <a:endParaRPr>
                <a:latin typeface="Aptos"/>
                <a:cs typeface="Aptos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3EFE7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6859951" name="Tekstvak 686859950"/>
          <p:cNvSpPr txBox="1"/>
          <p:nvPr/>
        </p:nvSpPr>
        <p:spPr bwMode="auto">
          <a:xfrm>
            <a:off x="469137" y="421821"/>
            <a:ext cx="8254879" cy="640440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nl" sz="3600" b="1">
                <a:latin typeface="Aptos"/>
                <a:ea typeface="Aptos"/>
                <a:cs typeface="Aptos"/>
              </a:rPr>
              <a:t>VWO4 Hoofdstuk 3 Kracht en beweging</a:t>
            </a:r>
            <a:endParaRPr sz="3600" b="1">
              <a:latin typeface="Aptos"/>
              <a:cs typeface="Aptos"/>
            </a:endParaRPr>
          </a:p>
        </p:txBody>
      </p:sp>
      <p:pic>
        <p:nvPicPr>
          <p:cNvPr id="461426898" name="Afbeelding 46142689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91477" y="1292037"/>
            <a:ext cx="8361045" cy="4918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8520955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Startvragen</a:t>
            </a:r>
            <a:endParaRPr/>
          </a:p>
        </p:txBody>
      </p:sp>
      <p:pic>
        <p:nvPicPr>
          <p:cNvPr id="406622501" name="Afbeelding 40662250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33234" y="1059773"/>
            <a:ext cx="8233498" cy="495038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37858084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Folio tekst</a:t>
            </a:r>
            <a:endParaRPr/>
          </a:p>
        </p:txBody>
      </p:sp>
      <p:pic>
        <p:nvPicPr>
          <p:cNvPr id="70947641" name="Afbeelding 70947640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01834" y="935893"/>
            <a:ext cx="8293453" cy="526428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20646233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Verder werken</a:t>
            </a:r>
            <a:endParaRPr sz="3600">
              <a:latin typeface="Aptos"/>
              <a:cs typeface="Aptos"/>
            </a:endParaRPr>
          </a:p>
        </p:txBody>
      </p:sp>
      <p:grpSp>
        <p:nvGrpSpPr>
          <p:cNvPr id="750203824" name="Groep 750203823"/>
          <p:cNvGrpSpPr/>
          <p:nvPr/>
        </p:nvGrpSpPr>
        <p:grpSpPr bwMode="auto">
          <a:xfrm>
            <a:off x="2013941" y="918564"/>
            <a:ext cx="5091218" cy="5376864"/>
            <a:chOff x="0" y="0"/>
            <a:chExt cx="5091218" cy="5376864"/>
          </a:xfrm>
        </p:grpSpPr>
        <p:pic>
          <p:nvPicPr>
            <p:cNvPr id="1636738067" name="Afbeelding 1636738066"/>
            <p:cNvPicPr>
              <a:picLocks noChangeAspect="1"/>
            </p:cNvPicPr>
            <p:nvPr/>
          </p:nvPicPr>
          <p:blipFill rotWithShape="1">
            <a:blip r:embed="rId4"/>
            <a:stretch/>
          </p:blipFill>
          <p:spPr bwMode="auto">
            <a:xfrm>
              <a:off x="16802" y="0"/>
              <a:ext cx="5074414" cy="2701874"/>
            </a:xfrm>
            <a:prstGeom prst="rect">
              <a:avLst/>
            </a:prstGeom>
          </p:spPr>
        </p:pic>
        <p:pic>
          <p:nvPicPr>
            <p:cNvPr id="572465643" name="Afbeelding 572465642"/>
            <p:cNvPicPr>
              <a:picLocks noChangeAspect="1"/>
            </p:cNvPicPr>
            <p:nvPr/>
          </p:nvPicPr>
          <p:blipFill rotWithShape="1">
            <a:blip r:embed="rId5"/>
            <a:stretch/>
          </p:blipFill>
          <p:spPr bwMode="auto">
            <a:xfrm>
              <a:off x="0" y="2648104"/>
              <a:ext cx="5081136" cy="2728758"/>
            </a:xfrm>
            <a:prstGeom prst="rect">
              <a:avLst/>
            </a:prstGeom>
          </p:spPr>
        </p:pic>
      </p:grp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1981393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Zelftoets</a:t>
            </a:r>
            <a:endParaRPr/>
          </a:p>
        </p:txBody>
      </p:sp>
      <p:pic>
        <p:nvPicPr>
          <p:cNvPr id="843219917" name="Afbeelding 843219916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354492" y="1085848"/>
            <a:ext cx="6448423" cy="46863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1701959" name="Title 1"/>
          <p:cNvSpPr>
            <a:spLocks noGrp="1"/>
          </p:cNvSpPr>
          <p:nvPr>
            <p:ph type="title"/>
          </p:nvPr>
        </p:nvSpPr>
        <p:spPr bwMode="auto">
          <a:xfrm>
            <a:off x="628649" y="365123"/>
            <a:ext cx="7886700" cy="573766"/>
          </a:xfrm>
        </p:spPr>
        <p:txBody>
          <a:bodyPr/>
          <a:lstStyle>
            <a:lvl1pPr algn="ctr">
              <a:defRPr sz="3600" b="1">
                <a:latin typeface="Aptos"/>
                <a:ea typeface="Aptos"/>
                <a:cs typeface="Aptos"/>
              </a:defRPr>
            </a:lvl1pPr>
          </a:lstStyle>
          <a:p>
            <a:pPr>
              <a:defRPr/>
            </a:pPr>
            <a:r>
              <a:rPr lang="nl" sz="3600" b="1" i="0" u="none" strike="noStrike" cap="none" spc="0">
                <a:solidFill>
                  <a:schemeClr val="tx1"/>
                </a:solidFill>
                <a:latin typeface="Aptos"/>
                <a:ea typeface="Aptos"/>
                <a:cs typeface="Aptos"/>
              </a:rPr>
              <a:t>Resultatenoverzicht</a:t>
            </a:r>
            <a:endParaRPr/>
          </a:p>
        </p:txBody>
      </p:sp>
      <p:pic>
        <p:nvPicPr>
          <p:cNvPr id="1036601686" name="Afbeelding 1036601685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335313" y="962781"/>
            <a:ext cx="6420154" cy="51957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352</Words>
  <Application>Microsoft Office PowerPoint</Application>
  <PresentationFormat>Diavoorstelling (4:3)</PresentationFormat>
  <Paragraphs>174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Aptos</vt:lpstr>
      <vt:lpstr>Arial</vt:lpstr>
      <vt:lpstr>Office Theme</vt:lpstr>
      <vt:lpstr> eDition maakt het verschil  Evert-Jan Nijhof Eindredacteur eDition Systematische Natuurkunde</vt:lpstr>
      <vt:lpstr>Inhoud</vt:lpstr>
      <vt:lpstr>Overzicht eDition</vt:lpstr>
      <vt:lpstr>PowerPoint-presentatie</vt:lpstr>
      <vt:lpstr>Startvragen</vt:lpstr>
      <vt:lpstr>Folio tekst</vt:lpstr>
      <vt:lpstr>Verder werken</vt:lpstr>
      <vt:lpstr>Zelftoets</vt:lpstr>
      <vt:lpstr>Resultatenoverzicht</vt:lpstr>
      <vt:lpstr>Voorbeeld gesloten opgave</vt:lpstr>
      <vt:lpstr>Voorbeeld open opgave</vt:lpstr>
      <vt:lpstr>Achtergronden van de uitdagingen</vt:lpstr>
      <vt:lpstr>Uitdagingen Havo</vt:lpstr>
      <vt:lpstr>Uitdagingen Vwo</vt:lpstr>
      <vt:lpstr>Voorbeeld Uitdaging vwo</vt:lpstr>
      <vt:lpstr>Voorbeeld Uitdaging vwo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Potgens, Rick</dc:creator>
  <cp:lastModifiedBy>Potgens, Rick</cp:lastModifiedBy>
  <cp:revision>13</cp:revision>
  <dcterms:modified xsi:type="dcterms:W3CDTF">2025-12-19T12:04:15Z</dcterms:modified>
</cp:coreProperties>
</file>